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8"/>
  </p:handoutMasterIdLst>
  <p:sldIdLst>
    <p:sldId id="256" r:id="rId2"/>
    <p:sldId id="257" r:id="rId3"/>
    <p:sldId id="258" r:id="rId4"/>
    <p:sldId id="260" r:id="rId5"/>
    <p:sldId id="261" r:id="rId6"/>
    <p:sldId id="263" r:id="rId7"/>
    <p:sldId id="264" r:id="rId8"/>
    <p:sldId id="259" r:id="rId9"/>
    <p:sldId id="262" r:id="rId10"/>
    <p:sldId id="265" r:id="rId11"/>
    <p:sldId id="269" r:id="rId12"/>
    <p:sldId id="266" r:id="rId13"/>
    <p:sldId id="267" r:id="rId14"/>
    <p:sldId id="268" r:id="rId15"/>
    <p:sldId id="271" r:id="rId16"/>
    <p:sldId id="27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2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AC20482-6BA4-4D84-A942-872A476EC30F}" type="datetimeFigureOut">
              <a:rPr lang="en-US" smtClean="0"/>
              <a:pPr/>
              <a:t>9/16/2011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F4BCD81-D51F-419E-A10E-A318DB59519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874F5C4-78AE-43DB-85BF-28489FCB6282}" type="datetimeFigureOut">
              <a:rPr lang="en-US" smtClean="0"/>
              <a:pPr/>
              <a:t>9/16/2011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8C0F389-3421-46D4-986D-B6718FCE51C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74F5C4-78AE-43DB-85BF-28489FCB6282}" type="datetimeFigureOut">
              <a:rPr lang="en-US" smtClean="0"/>
              <a:pPr/>
              <a:t>9/16/2011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C0F389-3421-46D4-986D-B6718FCE51C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74F5C4-78AE-43DB-85BF-28489FCB6282}" type="datetimeFigureOut">
              <a:rPr lang="en-US" smtClean="0"/>
              <a:pPr/>
              <a:t>9/16/2011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C0F389-3421-46D4-986D-B6718FCE51C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74F5C4-78AE-43DB-85BF-28489FCB6282}" type="datetimeFigureOut">
              <a:rPr lang="en-US" smtClean="0"/>
              <a:pPr/>
              <a:t>9/16/2011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C0F389-3421-46D4-986D-B6718FCE51C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874F5C4-78AE-43DB-85BF-28489FCB6282}" type="datetimeFigureOut">
              <a:rPr lang="en-US" smtClean="0"/>
              <a:pPr/>
              <a:t>9/16/2011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C0F389-3421-46D4-986D-B6718FCE51C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874F5C4-78AE-43DB-85BF-28489FCB6282}" type="datetimeFigureOut">
              <a:rPr lang="en-US" smtClean="0"/>
              <a:pPr/>
              <a:t>9/16/2011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C0F389-3421-46D4-986D-B6718FCE51C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874F5C4-78AE-43DB-85BF-28489FCB6282}" type="datetimeFigureOut">
              <a:rPr lang="en-US" smtClean="0"/>
              <a:pPr/>
              <a:t>9/16/2011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C0F389-3421-46D4-986D-B6718FCE51C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874F5C4-78AE-43DB-85BF-28489FCB6282}" type="datetimeFigureOut">
              <a:rPr lang="en-US" smtClean="0"/>
              <a:pPr/>
              <a:t>9/16/2011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C0F389-3421-46D4-986D-B6718FCE51C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74F5C4-78AE-43DB-85BF-28489FCB6282}" type="datetimeFigureOut">
              <a:rPr lang="en-US" smtClean="0"/>
              <a:pPr/>
              <a:t>9/16/2011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C0F389-3421-46D4-986D-B6718FCE51C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874F5C4-78AE-43DB-85BF-28489FCB6282}" type="datetimeFigureOut">
              <a:rPr lang="en-US" smtClean="0"/>
              <a:pPr/>
              <a:t>9/16/2011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C0F389-3421-46D4-986D-B6718FCE51C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874F5C4-78AE-43DB-85BF-28489FCB6282}" type="datetimeFigureOut">
              <a:rPr lang="en-US" smtClean="0"/>
              <a:pPr/>
              <a:t>9/16/2011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F8C0F389-3421-46D4-986D-B6718FCE51C9}"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874F5C4-78AE-43DB-85BF-28489FCB6282}" type="datetimeFigureOut">
              <a:rPr lang="en-US" smtClean="0"/>
              <a:pPr/>
              <a:t>9/16/2011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8C0F389-3421-46D4-986D-B6718FCE51C9}"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A Survey of Programmatic Activities Supporting Coexistence</a:t>
            </a:r>
            <a:endParaRPr lang="en-US" dirty="0"/>
          </a:p>
        </p:txBody>
      </p:sp>
      <p:sp>
        <p:nvSpPr>
          <p:cNvPr id="3" name="Subtitle 2"/>
          <p:cNvSpPr>
            <a:spLocks noGrp="1"/>
          </p:cNvSpPr>
          <p:nvPr>
            <p:ph type="subTitle" idx="1"/>
          </p:nvPr>
        </p:nvSpPr>
        <p:spPr/>
        <p:txBody>
          <a:bodyPr/>
          <a:lstStyle/>
          <a:p>
            <a:r>
              <a:rPr lang="en-US" dirty="0" smtClean="0"/>
              <a:t>Michael </a:t>
            </a:r>
            <a:r>
              <a:rPr lang="en-US" dirty="0" smtClean="0"/>
              <a:t>Schechtman</a:t>
            </a:r>
          </a:p>
          <a:p>
            <a:r>
              <a:rPr lang="en-US" dirty="0" smtClean="0"/>
              <a:t>Executive Secretary, AC</a:t>
            </a:r>
            <a:r>
              <a:rPr lang="en-US" sz="3200" dirty="0" smtClean="0"/>
              <a:t>21</a:t>
            </a:r>
            <a:endParaRPr 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USDA Programs announced in 2011, continued</a:t>
            </a:r>
            <a:endParaRPr lang="en-US" sz="4000" dirty="0"/>
          </a:p>
        </p:txBody>
      </p:sp>
      <p:sp>
        <p:nvSpPr>
          <p:cNvPr id="3" name="Content Placeholder 2"/>
          <p:cNvSpPr>
            <a:spLocks noGrp="1"/>
          </p:cNvSpPr>
          <p:nvPr>
            <p:ph idx="1"/>
          </p:nvPr>
        </p:nvSpPr>
        <p:spPr/>
        <p:txBody>
          <a:bodyPr>
            <a:normAutofit lnSpcReduction="10000"/>
          </a:bodyPr>
          <a:lstStyle/>
          <a:p>
            <a:r>
              <a:rPr lang="en-US" b="1" dirty="0" smtClean="0"/>
              <a:t>Workshop on the Science of Gene Flow in Agriculture and its Role in Coexistence </a:t>
            </a:r>
          </a:p>
          <a:p>
            <a:pPr lvl="1"/>
            <a:r>
              <a:rPr lang="en-US" dirty="0" smtClean="0"/>
              <a:t>To be held September 7-8 at USDA</a:t>
            </a:r>
          </a:p>
          <a:p>
            <a:pPr lvl="1"/>
            <a:r>
              <a:rPr lang="en-US" dirty="0" smtClean="0"/>
              <a:t>Experts from academia and industry will discuss biology related to gene flow and persistence, as well as current and upcoming technologies to control gene flow </a:t>
            </a:r>
          </a:p>
          <a:p>
            <a:pPr lvl="1"/>
            <a:r>
              <a:rPr lang="en-US" dirty="0" smtClean="0"/>
              <a:t>Current and future strategies, both transgenic and non-transgenic, to minimize gene flow and maintain seed purity in all sectors of the agricultural community</a:t>
            </a:r>
          </a:p>
          <a:p>
            <a:pPr lvl="1"/>
            <a:r>
              <a:rPr lang="en-US" dirty="0" smtClean="0"/>
              <a:t>Participants from the seed and plant production industries, the plant sciences community, and government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USDA programs announced in 2011, continued</a:t>
            </a:r>
            <a:endParaRPr lang="en-US" sz="4000" dirty="0"/>
          </a:p>
        </p:txBody>
      </p:sp>
      <p:sp>
        <p:nvSpPr>
          <p:cNvPr id="3" name="Content Placeholder 2"/>
          <p:cNvSpPr>
            <a:spLocks noGrp="1"/>
          </p:cNvSpPr>
          <p:nvPr>
            <p:ph idx="1"/>
          </p:nvPr>
        </p:nvSpPr>
        <p:spPr/>
        <p:txBody>
          <a:bodyPr>
            <a:normAutofit fontScale="92500" lnSpcReduction="20000"/>
          </a:bodyPr>
          <a:lstStyle/>
          <a:p>
            <a:r>
              <a:rPr lang="en-US" b="1" dirty="0" smtClean="0"/>
              <a:t>Clarified National Organic Program policy on GMOs</a:t>
            </a:r>
          </a:p>
          <a:p>
            <a:pPr lvl="1"/>
            <a:r>
              <a:rPr lang="en-US" sz="3000" dirty="0" smtClean="0"/>
              <a:t> </a:t>
            </a:r>
            <a:r>
              <a:rPr lang="en-US" dirty="0" smtClean="0"/>
              <a:t>The National Organic Program (NOP) regulations prohibit the use of GMOs as “excluded methods.”</a:t>
            </a:r>
          </a:p>
          <a:p>
            <a:pPr lvl="1"/>
            <a:r>
              <a:rPr lang="en-US" dirty="0" smtClean="0"/>
              <a:t>NOP is process based. The presence of a detectable residue from a genetically modified organism alone does not necessarily constitute a violation of this regulation. </a:t>
            </a:r>
          </a:p>
          <a:p>
            <a:pPr lvl="1"/>
            <a:r>
              <a:rPr lang="en-US" dirty="0" smtClean="0"/>
              <a:t>NOP producers must take reasonable steps to avoid contact with the products of excluded methods as detailed in their approved organic system plan.  </a:t>
            </a:r>
          </a:p>
          <a:p>
            <a:pPr lvl="1"/>
            <a:r>
              <a:rPr lang="en-US" dirty="0" smtClean="0"/>
              <a:t>Organic certifying agents work with organic producers to identify the source of the inadvertent GMO material when found and to implement improvements to prevent contact with GMOs in the future.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USDA 2011 Programs related to alfalfa</a:t>
            </a:r>
            <a:endParaRPr lang="en-US" sz="4000" dirty="0"/>
          </a:p>
        </p:txBody>
      </p:sp>
      <p:sp>
        <p:nvSpPr>
          <p:cNvPr id="3" name="Content Placeholder 2"/>
          <p:cNvSpPr>
            <a:spLocks noGrp="1"/>
          </p:cNvSpPr>
          <p:nvPr>
            <p:ph idx="1"/>
          </p:nvPr>
        </p:nvSpPr>
        <p:spPr/>
        <p:txBody>
          <a:bodyPr>
            <a:normAutofit fontScale="70000" lnSpcReduction="20000"/>
          </a:bodyPr>
          <a:lstStyle/>
          <a:p>
            <a:pPr marL="274320" lvl="1" indent="-274320">
              <a:buClr>
                <a:schemeClr val="accent3"/>
              </a:buClr>
              <a:buSzPct val="95000"/>
            </a:pPr>
            <a:r>
              <a:rPr lang="en-US" b="1" dirty="0" smtClean="0"/>
              <a:t>A series of programs were announced specific to alfalfa when Secretary </a:t>
            </a:r>
            <a:r>
              <a:rPr lang="en-US" b="1" dirty="0" err="1" smtClean="0"/>
              <a:t>Vilsack</a:t>
            </a:r>
            <a:r>
              <a:rPr lang="en-US" b="1" dirty="0" smtClean="0"/>
              <a:t> announced the USDA decision to deregulate GE Roundup Ready alfalfa in January, 2011.</a:t>
            </a:r>
          </a:p>
          <a:p>
            <a:pPr marL="274320" lvl="1" indent="-274320">
              <a:buClr>
                <a:schemeClr val="accent3"/>
              </a:buClr>
              <a:buSzPct val="95000"/>
            </a:pPr>
            <a:r>
              <a:rPr lang="en-US" b="1" dirty="0" smtClean="0"/>
              <a:t>The BRAG program </a:t>
            </a:r>
            <a:r>
              <a:rPr lang="en-US" dirty="0" smtClean="0"/>
              <a:t>is committing $1 million for a research project focusing on GE alfalfa, which aims to restrict pollen flow and promote coexistence of production. </a:t>
            </a:r>
          </a:p>
          <a:p>
            <a:r>
              <a:rPr lang="en-US" sz="2400" b="1" dirty="0" smtClean="0"/>
              <a:t>ARS Workshop </a:t>
            </a:r>
            <a:r>
              <a:rPr lang="en-US" sz="2400" dirty="0" smtClean="0"/>
              <a:t>with maize and alfalfa geneticists </a:t>
            </a:r>
          </a:p>
          <a:p>
            <a:pPr lvl="1"/>
            <a:r>
              <a:rPr lang="en-US" dirty="0" smtClean="0"/>
              <a:t>ARS corn geneticists have identified genes that cause corn lines to be protected from unwanted pollination by foreign pollen. These genes are being incorporated into corn lines to make them non‐receptive to transgenic pollen. </a:t>
            </a:r>
          </a:p>
          <a:p>
            <a:pPr lvl="1"/>
            <a:r>
              <a:rPr lang="en-US" dirty="0" smtClean="0"/>
              <a:t>Can knowledge about these corn genes can be applied to develop a similar genetic mechanism for restricting out‐crossing of alfalfa with foreign pollen?</a:t>
            </a:r>
          </a:p>
          <a:p>
            <a:r>
              <a:rPr lang="en-US" sz="2400" b="1" dirty="0" smtClean="0"/>
              <a:t>NIFA Small Business Innovation Research (SBIR) program </a:t>
            </a:r>
            <a:r>
              <a:rPr lang="en-US" sz="2400" dirty="0" smtClean="0"/>
              <a:t>call for proposals for improved detection of </a:t>
            </a:r>
            <a:r>
              <a:rPr lang="en-US" sz="2400" dirty="0" err="1" smtClean="0"/>
              <a:t>transgenes</a:t>
            </a:r>
            <a:r>
              <a:rPr lang="en-US" sz="2400" dirty="0" smtClean="0"/>
              <a:t> in alfalfa seeds and hay; and improving handling of forage seeds, from seed production to marketing.</a:t>
            </a:r>
          </a:p>
          <a:p>
            <a:r>
              <a:rPr lang="en-US" sz="2400" b="1" dirty="0" smtClean="0"/>
              <a:t>Ongoing NIFA grants </a:t>
            </a:r>
            <a:r>
              <a:rPr lang="en-US" sz="2400" dirty="0" smtClean="0"/>
              <a:t>funding alfalfa breeding/improvement programs at nine Land Grant Universities around the United States. Opportunities to strengthen these roles?</a:t>
            </a:r>
            <a:r>
              <a:rPr lang="en-US" sz="2800" dirty="0" smtClean="0"/>
              <a:t/>
            </a:r>
            <a:br>
              <a:rPr lang="en-US" sz="2800" dirty="0" smtClean="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Industry programs</a:t>
            </a:r>
            <a:endParaRPr lang="en-US" dirty="0"/>
          </a:p>
        </p:txBody>
      </p:sp>
      <p:sp>
        <p:nvSpPr>
          <p:cNvPr id="3" name="Content Placeholder 2"/>
          <p:cNvSpPr>
            <a:spLocks noGrp="1"/>
          </p:cNvSpPr>
          <p:nvPr>
            <p:ph idx="1"/>
          </p:nvPr>
        </p:nvSpPr>
        <p:spPr/>
        <p:txBody>
          <a:bodyPr>
            <a:normAutofit/>
          </a:bodyPr>
          <a:lstStyle/>
          <a:p>
            <a:r>
              <a:rPr lang="en-US" dirty="0" smtClean="0"/>
              <a:t>Biotechnology industry Excellence Through Stewardship program</a:t>
            </a:r>
          </a:p>
          <a:p>
            <a:pPr lvl="1"/>
            <a:r>
              <a:rPr lang="en-US" dirty="0" smtClean="0"/>
              <a:t>Initiative to promote the global adoption of stewardship programs and quality management systems for the full life cycle of biotechnology-derived plant products.</a:t>
            </a:r>
          </a:p>
          <a:p>
            <a:pPr lvl="1"/>
            <a:r>
              <a:rPr lang="en-US" dirty="0" smtClean="0"/>
              <a:t>Mission: </a:t>
            </a:r>
            <a:r>
              <a:rPr lang="en-US" sz="2200" dirty="0" smtClean="0">
                <a:ea typeface="Andale WT K" pitchFamily="34" charset="-128"/>
                <a:cs typeface="Andale WT K" pitchFamily="34" charset="-128"/>
              </a:rPr>
              <a:t>“To promote the responsible management of plant biotechnology, primarily by developing and encouraging implementation of product stewardship practices and by educating the public about those practices.”</a:t>
            </a:r>
          </a:p>
          <a:p>
            <a:pPr lvl="1"/>
            <a:endParaRPr lang="en-US" dirty="0" smtClean="0"/>
          </a:p>
          <a:p>
            <a:pPr lvl="1"/>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Industry programs, continued</a:t>
            </a:r>
            <a:endParaRPr lang="en-US" dirty="0"/>
          </a:p>
        </p:txBody>
      </p:sp>
      <p:sp>
        <p:nvSpPr>
          <p:cNvPr id="3" name="Content Placeholder 2"/>
          <p:cNvSpPr>
            <a:spLocks noGrp="1"/>
          </p:cNvSpPr>
          <p:nvPr>
            <p:ph idx="1"/>
          </p:nvPr>
        </p:nvSpPr>
        <p:spPr/>
        <p:txBody>
          <a:bodyPr>
            <a:normAutofit lnSpcReduction="10000"/>
          </a:bodyPr>
          <a:lstStyle/>
          <a:p>
            <a:r>
              <a:rPr lang="en-US" dirty="0" smtClean="0"/>
              <a:t>ETS, continued</a:t>
            </a:r>
          </a:p>
          <a:p>
            <a:pPr lvl="1"/>
            <a:r>
              <a:rPr lang="en-US" dirty="0" smtClean="0"/>
              <a:t>Members must adopt </a:t>
            </a:r>
            <a:r>
              <a:rPr lang="en-US" dirty="0" smtClean="0">
                <a:ea typeface="Andale WT K" pitchFamily="34" charset="-128"/>
                <a:cs typeface="Andale WT K" pitchFamily="34" charset="-128"/>
              </a:rPr>
              <a:t>Stewardship Objectives, Principles and Management Practices to</a:t>
            </a:r>
          </a:p>
          <a:p>
            <a:pPr lvl="2"/>
            <a:r>
              <a:rPr lang="en-US" dirty="0" smtClean="0"/>
              <a:t>Fully comply with applicable regulatory requirements,</a:t>
            </a:r>
          </a:p>
          <a:p>
            <a:pPr lvl="2"/>
            <a:r>
              <a:rPr lang="en-US" dirty="0" smtClean="0"/>
              <a:t>Seek to achieve and maintain plant product integrity, and</a:t>
            </a:r>
          </a:p>
          <a:p>
            <a:pPr lvl="2"/>
            <a:r>
              <a:rPr lang="en-US" dirty="0" smtClean="0"/>
              <a:t>Work to prevent trade disruptions in order to facilitate the flow of goods in commerce.</a:t>
            </a:r>
          </a:p>
          <a:p>
            <a:pPr lvl="1"/>
            <a:r>
              <a:rPr lang="en-US" dirty="0" smtClean="0"/>
              <a:t>Includes third-party audits of member systems for stewardship and quality management practices</a:t>
            </a:r>
          </a:p>
          <a:p>
            <a:pPr lvl="1"/>
            <a:r>
              <a:rPr lang="en-US" dirty="0" smtClean="0"/>
              <a:t>Addresses reproductive isolation in seed production but does not specifically address pollen/gene outflow from crop fields</a:t>
            </a:r>
          </a:p>
          <a:p>
            <a:pPr lvl="1"/>
            <a:endParaRPr lang="en-US" dirty="0">
              <a:ea typeface="Andale WT K" pitchFamily="34" charset="-128"/>
              <a:cs typeface="Andale WT K" pitchFamily="34" charset="-12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Industry programs, continued</a:t>
            </a:r>
            <a:endParaRPr lang="en-US" dirty="0"/>
          </a:p>
        </p:txBody>
      </p:sp>
      <p:sp>
        <p:nvSpPr>
          <p:cNvPr id="3" name="Content Placeholder 2"/>
          <p:cNvSpPr>
            <a:spLocks noGrp="1"/>
          </p:cNvSpPr>
          <p:nvPr>
            <p:ph idx="1"/>
          </p:nvPr>
        </p:nvSpPr>
        <p:spPr/>
        <p:txBody>
          <a:bodyPr/>
          <a:lstStyle/>
          <a:p>
            <a:r>
              <a:rPr lang="en-US" b="1" dirty="0" smtClean="0"/>
              <a:t>American Seed Trade Association documents</a:t>
            </a:r>
          </a:p>
          <a:p>
            <a:pPr lvl="1"/>
            <a:r>
              <a:rPr lang="en-US" dirty="0" smtClean="0"/>
              <a:t>Coexistence principles highlight the importance of seed quality standards, management practices, cooperation, third-party validation, and communication</a:t>
            </a:r>
          </a:p>
          <a:p>
            <a:pPr lvl="1"/>
            <a:r>
              <a:rPr lang="en-US" dirty="0" smtClean="0"/>
              <a:t>Enumeration of existing seed industry practices that address coexistence</a:t>
            </a:r>
          </a:p>
          <a:p>
            <a:pPr lvl="2"/>
            <a:r>
              <a:rPr lang="en-US" dirty="0" smtClean="0"/>
              <a:t>Notes some practices employed regionally</a:t>
            </a:r>
          </a:p>
          <a:p>
            <a:pPr lvl="2"/>
            <a:r>
              <a:rPr lang="en-US" dirty="0" smtClean="0"/>
              <a:t>Offers examples of how coexistence is promoted in different types of seed production.</a:t>
            </a:r>
          </a:p>
          <a:p>
            <a:pPr lvl="1"/>
            <a:r>
              <a:rPr lang="en-US" dirty="0" smtClean="0"/>
              <a:t>Practical guide to seed quality management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Industry programs, continued</a:t>
            </a:r>
            <a:endParaRPr lang="en-US" dirty="0"/>
          </a:p>
        </p:txBody>
      </p:sp>
      <p:sp>
        <p:nvSpPr>
          <p:cNvPr id="3" name="Content Placeholder 2"/>
          <p:cNvSpPr>
            <a:spLocks noGrp="1"/>
          </p:cNvSpPr>
          <p:nvPr>
            <p:ph idx="1"/>
          </p:nvPr>
        </p:nvSpPr>
        <p:spPr/>
        <p:txBody>
          <a:bodyPr/>
          <a:lstStyle/>
          <a:p>
            <a:r>
              <a:rPr lang="en-US" dirty="0" smtClean="0"/>
              <a:t>Mostly directed toward preserving export markets</a:t>
            </a:r>
          </a:p>
          <a:p>
            <a:pPr lvl="1"/>
            <a:r>
              <a:rPr lang="en-US" dirty="0" smtClean="0"/>
              <a:t>National Corn Growers Association “Know before you grow” program</a:t>
            </a:r>
          </a:p>
          <a:p>
            <a:pPr lvl="2"/>
            <a:r>
              <a:rPr lang="en-US" dirty="0" smtClean="0"/>
              <a:t>Provides growers with information on regulatory status of GE corn varieties in major markets worldwide</a:t>
            </a:r>
          </a:p>
          <a:p>
            <a:pPr lvl="2"/>
            <a:r>
              <a:rPr lang="en-US" dirty="0" smtClean="0"/>
              <a:t>Provides recommendations for channeling production of corn varieties not yet approved in other markets, especially the EU.</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will and will not be covered</a:t>
            </a:r>
            <a:endParaRPr lang="en-US" dirty="0"/>
          </a:p>
        </p:txBody>
      </p:sp>
      <p:sp>
        <p:nvSpPr>
          <p:cNvPr id="3" name="Content Placeholder 2"/>
          <p:cNvSpPr>
            <a:spLocks noGrp="1"/>
          </p:cNvSpPr>
          <p:nvPr>
            <p:ph idx="1"/>
          </p:nvPr>
        </p:nvSpPr>
        <p:spPr/>
        <p:txBody>
          <a:bodyPr/>
          <a:lstStyle/>
          <a:p>
            <a:r>
              <a:rPr lang="en-US" dirty="0" smtClean="0"/>
              <a:t>Programmatic activities within and outside government</a:t>
            </a:r>
          </a:p>
          <a:p>
            <a:r>
              <a:rPr lang="en-US" dirty="0" smtClean="0"/>
              <a:t>Not a comprehensive survey</a:t>
            </a:r>
          </a:p>
          <a:p>
            <a:r>
              <a:rPr lang="en-US" dirty="0" smtClean="0"/>
              <a:t>Does not cover the vital role of farmer-to-farmer and other informal communications</a:t>
            </a:r>
          </a:p>
          <a:p>
            <a:r>
              <a:rPr lang="en-US" dirty="0" smtClean="0"/>
              <a:t>Only covers activities relating to products intended to be in commerce, i.e., not products still in R &amp; D phase, for which there are various regulatory compliance programs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Caveats</a:t>
            </a:r>
            <a:endParaRPr lang="en-US" dirty="0"/>
          </a:p>
        </p:txBody>
      </p:sp>
      <p:sp>
        <p:nvSpPr>
          <p:cNvPr id="3" name="Content Placeholder 2"/>
          <p:cNvSpPr>
            <a:spLocks noGrp="1"/>
          </p:cNvSpPr>
          <p:nvPr>
            <p:ph idx="1"/>
          </p:nvPr>
        </p:nvSpPr>
        <p:spPr/>
        <p:txBody>
          <a:bodyPr/>
          <a:lstStyle/>
          <a:p>
            <a:r>
              <a:rPr lang="en-US" dirty="0" smtClean="0"/>
              <a:t>Descriptions will be brief</a:t>
            </a:r>
          </a:p>
          <a:p>
            <a:r>
              <a:rPr lang="en-US" dirty="0" smtClean="0"/>
              <a:t>Others in this room may be more knowledgeable on some of these activities</a:t>
            </a:r>
          </a:p>
          <a:p>
            <a:r>
              <a:rPr lang="en-US" dirty="0" smtClean="0"/>
              <a:t>Additional presentations on individual topics may be provided at a subsequent meeting</a:t>
            </a:r>
          </a:p>
          <a:p>
            <a:r>
              <a:rPr lang="en-US" dirty="0" smtClean="0"/>
              <a:t>Some relevant topics relating to organic and other identity-preserved production practices will be covered in the </a:t>
            </a:r>
            <a:r>
              <a:rPr lang="en-US" smtClean="0"/>
              <a:t>next talk.</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Ongoing USDA Programs</a:t>
            </a:r>
            <a:endParaRPr lang="en-US" dirty="0"/>
          </a:p>
        </p:txBody>
      </p:sp>
      <p:sp>
        <p:nvSpPr>
          <p:cNvPr id="3" name="Content Placeholder 2"/>
          <p:cNvSpPr>
            <a:spLocks noGrp="1"/>
          </p:cNvSpPr>
          <p:nvPr>
            <p:ph idx="1"/>
          </p:nvPr>
        </p:nvSpPr>
        <p:spPr/>
        <p:txBody>
          <a:bodyPr>
            <a:normAutofit/>
          </a:bodyPr>
          <a:lstStyle/>
          <a:p>
            <a:r>
              <a:rPr lang="en-US" b="1" dirty="0" smtClean="0"/>
              <a:t>Biotechnology Risk Assessment Grants (BRAG) Program</a:t>
            </a:r>
          </a:p>
          <a:p>
            <a:pPr lvl="1"/>
            <a:r>
              <a:rPr lang="en-US" dirty="0" smtClean="0"/>
              <a:t>Supported by a 2% withholding on expenditures for biotechnology research within USDA . </a:t>
            </a:r>
          </a:p>
          <a:p>
            <a:pPr lvl="1"/>
            <a:r>
              <a:rPr lang="en-US" dirty="0" smtClean="0"/>
              <a:t>Jointly administered by the National Institute for Food and Agriculture (NIFA) and the Agricultural Research Service (ARS).</a:t>
            </a:r>
          </a:p>
          <a:p>
            <a:pPr lvl="1"/>
            <a:r>
              <a:rPr lang="en-US" dirty="0" smtClean="0"/>
              <a:t>Program in existence since 1992.</a:t>
            </a:r>
          </a:p>
          <a:p>
            <a:pPr lvl="1"/>
            <a:r>
              <a:rPr lang="en-US" dirty="0" smtClean="0"/>
              <a:t>Over the past 3 years, an average of 15 proposal funded per year.</a:t>
            </a:r>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Ongoing USDA Programs, continued</a:t>
            </a:r>
            <a:endParaRPr lang="en-US" sz="4400" dirty="0"/>
          </a:p>
        </p:txBody>
      </p:sp>
      <p:sp>
        <p:nvSpPr>
          <p:cNvPr id="3" name="Content Placeholder 2"/>
          <p:cNvSpPr>
            <a:spLocks noGrp="1"/>
          </p:cNvSpPr>
          <p:nvPr>
            <p:ph idx="1"/>
          </p:nvPr>
        </p:nvSpPr>
        <p:spPr/>
        <p:txBody>
          <a:bodyPr/>
          <a:lstStyle/>
          <a:p>
            <a:r>
              <a:rPr lang="en-US" b="1" dirty="0" smtClean="0"/>
              <a:t>BRAG program, continued</a:t>
            </a:r>
          </a:p>
          <a:p>
            <a:pPr lvl="1"/>
            <a:r>
              <a:rPr lang="en-US" dirty="0" smtClean="0"/>
              <a:t>Supports both risk assessment and risk management research, including research on the biology of pollen flow in different species and methods to control gene transfer or its consequences and a variety of other topics</a:t>
            </a:r>
          </a:p>
          <a:p>
            <a:pPr lvl="1"/>
            <a:r>
              <a:rPr lang="en-US" dirty="0" smtClean="0"/>
              <a:t>Does not support research on food safety, human or animal health, social or economic issues, methods for seed storage, clinical trials, commercial product development, product marketing strategies, or marketing or trade issues. </a:t>
            </a:r>
          </a:p>
          <a:p>
            <a:pPr lvl="1"/>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Ongoing USDA Programs, continued</a:t>
            </a:r>
            <a:endParaRPr lang="en-US" sz="4400" dirty="0"/>
          </a:p>
        </p:txBody>
      </p:sp>
      <p:sp>
        <p:nvSpPr>
          <p:cNvPr id="3" name="Content Placeholder 2"/>
          <p:cNvSpPr>
            <a:spLocks noGrp="1"/>
          </p:cNvSpPr>
          <p:nvPr>
            <p:ph idx="1"/>
          </p:nvPr>
        </p:nvSpPr>
        <p:spPr/>
        <p:txBody>
          <a:bodyPr>
            <a:normAutofit/>
          </a:bodyPr>
          <a:lstStyle/>
          <a:p>
            <a:r>
              <a:rPr lang="en-US" b="1" dirty="0" smtClean="0"/>
              <a:t>Voluntary market facilitation services </a:t>
            </a:r>
          </a:p>
          <a:p>
            <a:pPr lvl="1"/>
            <a:r>
              <a:rPr lang="en-US" dirty="0" smtClean="0"/>
              <a:t>Developed by the Agricultural Marketing Service (AMS) and the Grain Inspection, Packers, and Stockyards Administration (GIPSA) </a:t>
            </a:r>
          </a:p>
          <a:p>
            <a:pPr lvl="1"/>
            <a:r>
              <a:rPr lang="en-US" dirty="0" smtClean="0"/>
              <a:t>To facilitate the marketing of conventional and genetically engineered foods, fibers, grains, and oilseeds in both domestic and international markets. </a:t>
            </a:r>
          </a:p>
          <a:p>
            <a:pPr lvl="2"/>
            <a:r>
              <a:rPr lang="en-US" dirty="0" smtClean="0"/>
              <a:t>GIPSA for the bulk grain and oilseed markets </a:t>
            </a:r>
          </a:p>
          <a:p>
            <a:pPr lvl="2"/>
            <a:r>
              <a:rPr lang="en-US" dirty="0" smtClean="0"/>
              <a:t>AMS for food commodities such as fruits and vegetables, as well as for fiber commodities.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Ongoing USDA Programs, continued</a:t>
            </a:r>
            <a:endParaRPr lang="en-US" sz="4000" dirty="0"/>
          </a:p>
        </p:txBody>
      </p:sp>
      <p:sp>
        <p:nvSpPr>
          <p:cNvPr id="3" name="Content Placeholder 2"/>
          <p:cNvSpPr>
            <a:spLocks noGrp="1"/>
          </p:cNvSpPr>
          <p:nvPr>
            <p:ph idx="1"/>
          </p:nvPr>
        </p:nvSpPr>
        <p:spPr/>
        <p:txBody>
          <a:bodyPr>
            <a:normAutofit fontScale="92500" lnSpcReduction="10000"/>
          </a:bodyPr>
          <a:lstStyle/>
          <a:p>
            <a:r>
              <a:rPr lang="en-US" b="1" dirty="0" smtClean="0"/>
              <a:t>Voluntary market facilitation services, continued</a:t>
            </a:r>
          </a:p>
          <a:p>
            <a:pPr lvl="1"/>
            <a:r>
              <a:rPr lang="en-US" dirty="0" smtClean="0"/>
              <a:t>Evaluation of performance of commercially available protein detection kits—GIPSA and AMS</a:t>
            </a:r>
          </a:p>
          <a:p>
            <a:pPr lvl="1"/>
            <a:r>
              <a:rPr lang="en-US" dirty="0" smtClean="0"/>
              <a:t>Proficiency program to evaluate the performance of laboratories conducting DNA-based tests to detect genetically </a:t>
            </a:r>
            <a:r>
              <a:rPr lang="en-US" smtClean="0"/>
              <a:t>engineered materials—GIPSA </a:t>
            </a:r>
            <a:endParaRPr lang="en-US" dirty="0" smtClean="0"/>
          </a:p>
          <a:p>
            <a:pPr lvl="1"/>
            <a:r>
              <a:rPr lang="en-US" dirty="0" smtClean="0"/>
              <a:t>Identity Preservation/Process Verification for third-party audit and certification of use of written quality practices and/or production processes by producers who differentiate their commodities using identity preservation, testing, and product branding—GIPSA and AMS</a:t>
            </a:r>
          </a:p>
          <a:p>
            <a:pPr lvl="1"/>
            <a:r>
              <a:rPr lang="en-US" dirty="0" smtClean="0"/>
              <a:t>Fee-based DNA and protein testing services for food and fiber products--AMS</a:t>
            </a:r>
          </a:p>
          <a:p>
            <a:pPr lvl="1">
              <a:buNone/>
            </a:pP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USDA Programs announced in 2011	</a:t>
            </a:r>
            <a:endParaRPr lang="en-US" dirty="0"/>
          </a:p>
        </p:txBody>
      </p:sp>
      <p:sp>
        <p:nvSpPr>
          <p:cNvPr id="3" name="Content Placeholder 2"/>
          <p:cNvSpPr>
            <a:spLocks noGrp="1"/>
          </p:cNvSpPr>
          <p:nvPr>
            <p:ph idx="1"/>
          </p:nvPr>
        </p:nvSpPr>
        <p:spPr/>
        <p:txBody>
          <a:bodyPr>
            <a:normAutofit fontScale="92500"/>
          </a:bodyPr>
          <a:lstStyle/>
          <a:p>
            <a:r>
              <a:rPr lang="en-US" b="1" dirty="0" smtClean="0"/>
              <a:t>Reviving the National Genetic Resources Advisory Council (NGRAC)</a:t>
            </a:r>
          </a:p>
          <a:p>
            <a:pPr lvl="1">
              <a:buNone/>
            </a:pPr>
            <a:r>
              <a:rPr lang="en-US" dirty="0" smtClean="0"/>
              <a:t>The purpose of the Council is to </a:t>
            </a:r>
          </a:p>
          <a:p>
            <a:pPr lvl="1">
              <a:buNone/>
            </a:pPr>
            <a:r>
              <a:rPr lang="en-US" dirty="0" smtClean="0"/>
              <a:t>	formulate recommendations on actions and policies for the collection, maintenance, and utilization of genetic resources by ARS; </a:t>
            </a:r>
          </a:p>
          <a:p>
            <a:pPr lvl="1">
              <a:buNone/>
            </a:pPr>
            <a:r>
              <a:rPr lang="en-US" dirty="0" smtClean="0"/>
              <a:t>	make recommendations for coordination of genetic resources plans of domestic and international organizations; and </a:t>
            </a:r>
          </a:p>
          <a:p>
            <a:pPr lvl="1">
              <a:buNone/>
            </a:pPr>
            <a:r>
              <a:rPr lang="en-US" dirty="0" smtClean="0"/>
              <a:t>	to advise the Secretary of Agriculture and the National Genetic Resources Program Director of new and innovative approaches to genetic resources conservation.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USDA Programs announced in 2011, continued</a:t>
            </a:r>
            <a:endParaRPr lang="en-US" sz="4000" dirty="0"/>
          </a:p>
        </p:txBody>
      </p:sp>
      <p:sp>
        <p:nvSpPr>
          <p:cNvPr id="3" name="Content Placeholder 2"/>
          <p:cNvSpPr>
            <a:spLocks noGrp="1"/>
          </p:cNvSpPr>
          <p:nvPr>
            <p:ph idx="1"/>
          </p:nvPr>
        </p:nvSpPr>
        <p:spPr/>
        <p:txBody>
          <a:bodyPr/>
          <a:lstStyle/>
          <a:p>
            <a:r>
              <a:rPr lang="en-US" b="1" dirty="0" smtClean="0"/>
              <a:t>NGRAC, continued</a:t>
            </a:r>
          </a:p>
          <a:p>
            <a:pPr lvl="1"/>
            <a:r>
              <a:rPr lang="en-US" dirty="0" smtClean="0"/>
              <a:t>Advice to USDA to ensure that the National Genetic Resources Program serves the needs of all farmers for high quality seed (both GE and non-GE)</a:t>
            </a:r>
          </a:p>
          <a:p>
            <a:pPr lvl="1"/>
            <a:r>
              <a:rPr lang="en-US" dirty="0" smtClean="0"/>
              <a:t>Advice on</a:t>
            </a:r>
          </a:p>
          <a:p>
            <a:pPr lvl="2"/>
            <a:r>
              <a:rPr lang="en-US" dirty="0" smtClean="0"/>
              <a:t>Developing a broad strategy for maintaining plant biodiversity available to farmers</a:t>
            </a:r>
          </a:p>
          <a:p>
            <a:pPr lvl="2"/>
            <a:r>
              <a:rPr lang="en-US" dirty="0" smtClean="0"/>
              <a:t>Strengthening public sector breeding capacities</a:t>
            </a:r>
          </a:p>
          <a:p>
            <a:pPr lvl="2"/>
            <a:r>
              <a:rPr lang="en-US" dirty="0" smtClean="0"/>
              <a:t>Working with the private sector to ensure an adequate diversity of high quality seeds for all U.S. farmers.</a:t>
            </a:r>
          </a:p>
          <a:p>
            <a:pPr lvl="1"/>
            <a:r>
              <a:rPr lang="en-US" dirty="0" smtClean="0"/>
              <a:t>Cross-talk between the NGRAC and the AC21</a:t>
            </a:r>
          </a:p>
          <a:p>
            <a:pPr lvl="2">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1130</TotalTime>
  <Words>1199</Words>
  <Application>Microsoft Office PowerPoint</Application>
  <PresentationFormat>On-screen Show (4:3)</PresentationFormat>
  <Paragraphs>93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Flow</vt:lpstr>
      <vt:lpstr>A Survey of Programmatic Activities Supporting Coexistence</vt:lpstr>
      <vt:lpstr>What will and will not be covered</vt:lpstr>
      <vt:lpstr>Caveats</vt:lpstr>
      <vt:lpstr>Ongoing USDA Programs</vt:lpstr>
      <vt:lpstr>Ongoing USDA Programs, continued</vt:lpstr>
      <vt:lpstr>Ongoing USDA Programs, continued</vt:lpstr>
      <vt:lpstr>Ongoing USDA Programs, continued</vt:lpstr>
      <vt:lpstr>USDA Programs announced in 2011 </vt:lpstr>
      <vt:lpstr>USDA Programs announced in 2011, continued</vt:lpstr>
      <vt:lpstr>USDA Programs announced in 2011, continued</vt:lpstr>
      <vt:lpstr>USDA programs announced in 2011, continued</vt:lpstr>
      <vt:lpstr>USDA 2011 Programs related to alfalfa</vt:lpstr>
      <vt:lpstr>Industry programs</vt:lpstr>
      <vt:lpstr>Industry programs, continued</vt:lpstr>
      <vt:lpstr>Industry programs, continued</vt:lpstr>
      <vt:lpstr>Industry programs, continued</vt:lpstr>
    </vt:vector>
  </TitlesOfParts>
  <Company>USDA/ARS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Survey of Programmatic Activities Supporting Coexistence</dc:title>
  <dc:creator>michael.schechtman</dc:creator>
  <cp:lastModifiedBy>michael.schechtman</cp:lastModifiedBy>
  <cp:revision>101</cp:revision>
  <dcterms:created xsi:type="dcterms:W3CDTF">2011-08-16T17:11:42Z</dcterms:created>
  <dcterms:modified xsi:type="dcterms:W3CDTF">2011-09-16T19:26:47Z</dcterms:modified>
</cp:coreProperties>
</file>